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373" r:id="rId2"/>
    <p:sldId id="386" r:id="rId3"/>
    <p:sldId id="385" r:id="rId4"/>
    <p:sldId id="343" r:id="rId5"/>
    <p:sldId id="346" r:id="rId6"/>
    <p:sldId id="347" r:id="rId7"/>
    <p:sldId id="348" r:id="rId8"/>
    <p:sldId id="351" r:id="rId9"/>
    <p:sldId id="349" r:id="rId10"/>
    <p:sldId id="350" r:id="rId11"/>
    <p:sldId id="352" r:id="rId12"/>
    <p:sldId id="383" r:id="rId13"/>
    <p:sldId id="382" r:id="rId14"/>
    <p:sldId id="355" r:id="rId15"/>
    <p:sldId id="356" r:id="rId16"/>
    <p:sldId id="357" r:id="rId17"/>
    <p:sldId id="358" r:id="rId18"/>
    <p:sldId id="375" r:id="rId19"/>
    <p:sldId id="359" r:id="rId20"/>
    <p:sldId id="374" r:id="rId21"/>
    <p:sldId id="389" r:id="rId22"/>
    <p:sldId id="390" r:id="rId23"/>
    <p:sldId id="392" r:id="rId24"/>
    <p:sldId id="394" r:id="rId25"/>
    <p:sldId id="360" r:id="rId26"/>
    <p:sldId id="363" r:id="rId27"/>
    <p:sldId id="377" r:id="rId28"/>
    <p:sldId id="376" r:id="rId29"/>
    <p:sldId id="364" r:id="rId30"/>
    <p:sldId id="365" r:id="rId31"/>
    <p:sldId id="366" r:id="rId32"/>
    <p:sldId id="368" r:id="rId33"/>
    <p:sldId id="395" r:id="rId34"/>
    <p:sldId id="367" r:id="rId35"/>
    <p:sldId id="398" r:id="rId36"/>
    <p:sldId id="397" r:id="rId37"/>
    <p:sldId id="401" r:id="rId38"/>
    <p:sldId id="402" r:id="rId39"/>
    <p:sldId id="400" r:id="rId40"/>
    <p:sldId id="384" r:id="rId41"/>
    <p:sldId id="399" r:id="rId42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996633"/>
    <a:srgbClr val="CC3300"/>
    <a:srgbClr val="FFFF99"/>
    <a:srgbClr val="FFCC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9" autoAdjust="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5ADE67EF-73ED-4448-97EC-594601892C68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AB636789-1080-4377-B522-E6CE41D7B41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0509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CABEF-2F71-4383-9B23-8E28A956A991}" type="datetimeFigureOut">
              <a:rPr lang="el-GR" smtClean="0"/>
              <a:pPr/>
              <a:t>12/3/2025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6A3E8-BD1A-4037-9AE5-3FA5051AA15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0033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6A3E8-BD1A-4037-9AE5-3FA5051AA154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2481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CD715-0F7D-45A2-A2E8-D98EC1C51507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07BF6-F8E3-4B6A-9967-CACE74B5B95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90CD8-3D75-4540-B864-D10907A7B42E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A2714-24E0-41B9-9D26-5D5EB5C57F1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9A92D-013A-4424-BDDE-0698C21C6806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8DEA9-0D4D-4FE5-8CE3-A42663DC48E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728D6-DC19-443B-B330-C5158C63940A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4DE0D-0E4A-4E1C-A177-F51BFC7F61A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B33B4-91B6-45F2-8CFF-C29DC00F4DAC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DBB88-848D-4FD8-B550-2F6F5D328C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AB34C-7815-4488-A1BA-55E88E6C4ABD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C4276-A6FE-419B-BBAB-5B76E0EFFD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ADF87-A79A-4A22-97AA-DBC38AB08D30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CD5DD-F80B-4561-9119-29508E01139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0C5D7-9952-47CF-B652-003652B3BEEB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7DDA8-58C2-44E7-A61F-0017451A478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73777-218D-4171-AC45-849D943B637C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D1D75-C4D3-4A1A-8A0F-2596CAEF1AC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D5BDE-C1D5-4F4B-9148-F6E0C8D691F5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BBF03-49AE-405F-AA27-DCC2F40239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CF780-F1A5-4CE2-AB0A-EB502D9546C8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AD880-E2CF-480A-AFBB-2C152541A4D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B12CE2-07F3-4C85-B313-DD322EAD0D8C}" type="datetimeFigureOut">
              <a:rPr lang="el-GR"/>
              <a:pPr>
                <a:defRPr/>
              </a:pPr>
              <a:t>12/3/2025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08892A-DF63-4DA6-989F-8F9D62808FF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manak@uoc.g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mailto:Damanakm@g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ekek.gr/seminaria/techniti-noimosyni-stin-ekpaidefsi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ekek.gr/seminaria/techniti-noimosyni-stin-ekpaidefsi/?utm_source=google&amp;utm_medium=cpc&amp;utm_campaign=%CE%A4%CE%9D+%CF%83%CF%84%CE%B7%CE%BD+%CE%95%CE%BA%CF%80%CE%B1%CE%AF%CE%B4%CE%B5%CF%85%CF%83%CE%B7+-+Search&amp;utm_content=search&amp;gad_source=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llid.schools.ac.cy/" TargetMode="External"/><Relationship Id="rId2" Type="http://schemas.openxmlformats.org/officeDocument/2006/relationships/hyperlink" Target="http://ebooks.edu.gr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publications.cti.gr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ublications.cti.gr/custom_php_scripts/download_online_file.php?file=12-0005&amp;tp=pdf" TargetMode="External"/><Relationship Id="rId3" Type="http://schemas.openxmlformats.org/officeDocument/2006/relationships/hyperlink" Target="https://publications.cti.gr/custom_php_scripts/download_online_file.php?file=12-0001&amp;tp=pdf" TargetMode="External"/><Relationship Id="rId7" Type="http://schemas.openxmlformats.org/officeDocument/2006/relationships/hyperlink" Target="https://publications.cti.gr/custom_php_scripts/download_online_file.php?file=12-0004&amp;tp=pdf" TargetMode="External"/><Relationship Id="rId2" Type="http://schemas.openxmlformats.org/officeDocument/2006/relationships/hyperlink" Target="https://publications.cti.gr/custom_php_scripts/ExportReportToExcel.php?sector=%CE%95%CE%9E%CE%A9%CE%A4%CE%95%CE%A1%CE%99%CE%9A%CE%9F&amp;sector2=&amp;schoolyear=2024&amp;isesper=0&amp;special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ublications.cti.gr/custom_php_scripts/download_online_file.php?file=12-0003&amp;tp=pdf" TargetMode="External"/><Relationship Id="rId5" Type="http://schemas.openxmlformats.org/officeDocument/2006/relationships/hyperlink" Target="https://publications.cti.gr/custom_php_scripts/download_online_file.php?file=12-0002&amp;tp=pdf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hyperlink" Target="https://publications.cti.gr/custom_php_scripts/download_online_file.php?file=12-0006&amp;tp=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ediamme.edc.uoc.gr/diaspora/index.php?option=com_content&amp;view=category&amp;id=118&amp;lang=e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ediamme.edc.uoc.gr/index.php/%CE%B5%CE%BA%CF%80%CE%B1%CE%B9%CE%B4%CE%B5%CF%85%CF%84%CE%B9%CE%BA%CF%8C-%CF%85%CE%BB%CE%B9%CE%BA%CF%8C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greek-language.gr/certification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greeklanguage.ca/el/" TargetMode="External"/><Relationship Id="rId2" Type="http://schemas.openxmlformats.org/officeDocument/2006/relationships/hyperlink" Target="https://staellinika.com/en/hom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llinopoula.com/el/" TargetMode="External"/><Relationship Id="rId4" Type="http://schemas.openxmlformats.org/officeDocument/2006/relationships/hyperlink" Target="https://www.greek123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file:///C:\Users\damanak\Desktop\Sxedio_gia_tin_metavasi_TN_Gr.pd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staellinika.com/en/home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greeklanguage.ca/e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greek123.com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greek123.com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ellinopoula.com/el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ep.edu.gr/el/texniti-noimosyni-stin-ekpaidefsi-anakoinoseis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BCSKcmRMWZw&amp;t=4235s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c.gr/el/to-polytechneio/symbainei-sto-polytechneio/item/odigoi-axiopoiisis-ton-technologion-pliroforias-kai-epikoinonias-tpe-stin-ekpaideysi-apo-to-kedima-toy-polytechneioy-kritis-anoikti-diadiktyaki-ekdilosi-paroysiasis-13-dekembrioy-2024-1800-210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kedivim.uoc.gr/index.php/el/programmata/ola-ta-programmata/ana-thematiko-pedio/anthropistikes-epistimes-kai-texnes/329-anthropokentriki-texniti-noimosyni-stin-ekpaidefsi-metasximatizontas-ton-tropo-me-ton-opoio-didaskoume-kai-mathainoum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ima panKritis"/>
          <p:cNvPicPr>
            <a:picLocks noGrp="1" noChangeAspect="1" noChangeArrowheads="1"/>
          </p:cNvPicPr>
          <p:nvPr>
            <p:ph type="ctr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9680" y="211902"/>
            <a:ext cx="1767710" cy="1631104"/>
          </a:xfrm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67744" y="228603"/>
            <a:ext cx="495087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ΠΑΝΕΠΙΣΤΗΜΙΟ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ΚΡΗΤΗΣ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ΚΕΝΤΡΟ ΕΡΕΥΝΩΝ &amp; ΜΕΛΕΤΩΝ/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ΕΔΙΑΜΜΕ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Μιχάλης Δαμανάκης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Michael </a:t>
            </a:r>
            <a:r>
              <a:rPr lang="de-DE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Damanakis</a:t>
            </a:r>
            <a:endParaRPr lang="el-GR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Ομότιμος Καθηγητής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damanak@uoc.gr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de-DE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Damanakm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@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gmail.com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92287" y="2348880"/>
            <a:ext cx="8568952" cy="4315027"/>
          </a:xfrm>
          <a:prstGeom prst="rect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l-GR" sz="2000" b="1" dirty="0" smtClean="0">
              <a:solidFill>
                <a:srgbClr val="6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Ελληνόγλωσση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 στη Διασπορά 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Νέες Τεχνολογίες </a:t>
            </a:r>
          </a:p>
          <a:p>
            <a:pPr algn="ctr">
              <a:buNone/>
            </a:pPr>
            <a:r>
              <a:rPr lang="el-G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Παιδαγωγική </a:t>
            </a:r>
            <a:r>
              <a:rPr lang="el-G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προσέγγιση</a:t>
            </a:r>
          </a:p>
          <a:p>
            <a:pPr algn="ctr">
              <a:buNone/>
            </a:pPr>
            <a:r>
              <a:rPr lang="en-GB" sz="2400" b="1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de-DE" sz="24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Griechi</a:t>
            </a:r>
            <a:r>
              <a:rPr lang="de-DE" sz="2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de-DE" sz="24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chsprachige</a:t>
            </a:r>
            <a:r>
              <a:rPr lang="de-DE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Schulbildung in der Diaspora und Neue Technologien </a:t>
            </a:r>
          </a:p>
          <a:p>
            <a:pPr algn="ctr">
              <a:buNone/>
            </a:pPr>
            <a:r>
              <a:rPr lang="de-DE" sz="2400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Pädagogischer Ansatz </a:t>
            </a:r>
          </a:p>
          <a:p>
            <a:pPr algn="ctr">
              <a:buNone/>
            </a:pP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TEIL  II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el-GR" sz="2400" b="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5" name="Picture 8" descr="Logo Ediamme cop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0413" y="3427413"/>
            <a:ext cx="6350" cy="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9" descr="Logo Ediamme cop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0413" y="3427413"/>
            <a:ext cx="6350" cy="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\\EDIAMMESRV\common\SHMATA\Logo Ediamme cop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8618" y="199986"/>
            <a:ext cx="1601854" cy="1643020"/>
          </a:xfrm>
          <a:prstGeom prst="rect">
            <a:avLst/>
          </a:prstGeom>
          <a:noFill/>
          <a:effectLst>
            <a:glow rad="101600">
              <a:schemeClr val="bg2">
                <a:lumMod val="75000"/>
                <a:alpha val="60000"/>
              </a:schemeClr>
            </a:glo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4103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/>
          <a:lstStyle/>
          <a:p>
            <a:r>
              <a:rPr lang="de-DE" sz="2800" b="1" dirty="0" smtClean="0">
                <a:solidFill>
                  <a:srgbClr val="FF0000"/>
                </a:solidFill>
              </a:rPr>
              <a:t/>
            </a:r>
            <a:br>
              <a:rPr lang="de-DE" sz="2800" b="1" dirty="0" smtClean="0">
                <a:solidFill>
                  <a:srgbClr val="FF0000"/>
                </a:solidFill>
              </a:rPr>
            </a:b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ΠΑΝΕΠΙΣΤΗΜΙΟ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ΔΗΤΙΚΗΣ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ΑΤΤΙΚΗΣ/</a:t>
            </a:r>
            <a:r>
              <a:rPr lang="de-DE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smtClean="0">
                <a:solidFill>
                  <a:srgbClr val="FF0000"/>
                </a:solidFill>
              </a:rPr>
              <a:t>Universität von </a:t>
            </a:r>
            <a:r>
              <a:rPr lang="de-DE" sz="2800" b="1" dirty="0">
                <a:solidFill>
                  <a:srgbClr val="FF0000"/>
                </a:solidFill>
              </a:rPr>
              <a:t>W</a:t>
            </a:r>
            <a:r>
              <a:rPr lang="de-DE" sz="2800" b="1" dirty="0" smtClean="0">
                <a:solidFill>
                  <a:srgbClr val="FF0000"/>
                </a:solidFill>
              </a:rPr>
              <a:t>estattika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l-GR" sz="2000" u="sng" dirty="0">
                <a:hlinkClick r:id="rId2"/>
              </a:rPr>
              <a:t>https://ehttps://www.uniwa.gr/kek.gr/seminaria/techniti-noimosyni-stin-ekpaidefsi/</a:t>
            </a:r>
            <a:r>
              <a:rPr lang="el-GR" sz="2000" dirty="0"/>
              <a:t/>
            </a:r>
            <a:br>
              <a:rPr lang="el-GR" sz="2000" dirty="0"/>
            </a:br>
            <a:endParaRPr lang="el-GR" sz="2000" dirty="0"/>
          </a:p>
        </p:txBody>
      </p:sp>
      <p:pic>
        <p:nvPicPr>
          <p:cNvPr id="4" name="Θέση περιεχομένου 3" descr="Screenshot 20250204 190023 Instagram scaled E-wall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03" y="1700808"/>
            <a:ext cx="7758793" cy="51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605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1916833"/>
          </a:xfrm>
        </p:spPr>
        <p:txBody>
          <a:bodyPr/>
          <a:lstStyle/>
          <a:p>
            <a:r>
              <a:rPr lang="el-GR" sz="2800" b="1" dirty="0" smtClean="0"/>
              <a:t>Πανεπιστήμιο Πατρών/</a:t>
            </a:r>
            <a:r>
              <a:rPr lang="el-GR" sz="2800" b="1" dirty="0"/>
              <a:t>ΕΚΕΚ </a:t>
            </a:r>
            <a:r>
              <a:rPr lang="el-GR" sz="2800" b="1" dirty="0" smtClean="0"/>
              <a:t>ΑΤΗΕΝΑ</a:t>
            </a:r>
            <a:r>
              <a:rPr lang="el-GR" sz="3200" b="1" dirty="0" smtClean="0">
                <a:solidFill>
                  <a:srgbClr val="FF0000"/>
                </a:solidFill>
              </a:rPr>
              <a:t/>
            </a:r>
            <a:br>
              <a:rPr lang="el-GR" sz="3200" b="1" dirty="0" smtClean="0">
                <a:solidFill>
                  <a:srgbClr val="FF0000"/>
                </a:solidFill>
              </a:rPr>
            </a:br>
            <a:r>
              <a:rPr lang="de-DE" sz="1400" b="1" dirty="0">
                <a:hlinkClick r:id="rId2"/>
              </a:rPr>
              <a:t>https://ekek.gr/seminaria/techniti-noimosyni-stin-ekpaidefsi/?utm_source=google&amp;utm_medium=cpc&amp;utm_campaign=%CE%A4%CE%9D+%CF%83%CF%84%CE%B7%CE%BD+%CE%95%CE%BA%CF%80%CE%B1%CE%AF%CE%B4%CE%B5%CF%85%CF%83%CE%B7+-+</a:t>
            </a:r>
            <a:r>
              <a:rPr lang="de-DE" sz="1400" b="1" dirty="0" smtClean="0">
                <a:hlinkClick r:id="rId2"/>
              </a:rPr>
              <a:t>Search&amp;utm_content=search&amp;gad_source=1</a:t>
            </a:r>
            <a:r>
              <a:rPr lang="el-GR" sz="1400" b="1" dirty="0" smtClean="0"/>
              <a:t> </a:t>
            </a:r>
            <a:r>
              <a:rPr lang="el-GR" sz="1400" b="1" dirty="0"/>
              <a:t/>
            </a:r>
            <a:br>
              <a:rPr lang="el-GR" sz="1400" b="1" dirty="0"/>
            </a:br>
            <a:r>
              <a:rPr lang="el-GR" sz="2000" b="1" dirty="0" smtClean="0"/>
              <a:t>Τεχνητή </a:t>
            </a:r>
            <a:r>
              <a:rPr lang="el-GR" sz="2000" b="1" dirty="0"/>
              <a:t>Νοημοσύνη στην Εκπαίδευση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71800" y="2219325"/>
            <a:ext cx="472440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4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ΠΕΡΙΕΧΟΜΕΝΑ &amp;ΜΕΣΑ</a:t>
            </a:r>
            <a:r>
              <a:rPr lang="el-G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(συνέχεια)</a:t>
            </a:r>
            <a:b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ΙΝΗΑΛΤΕ</a:t>
            </a: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de-DE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MEDIEN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de-DE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ortsetzung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/>
          <a:lstStyle/>
          <a:p>
            <a:pPr marL="0" indent="0">
              <a:buNone/>
            </a:pPr>
            <a:endParaRPr lang="de-D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Τράπεζες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Εκπαιδευτικού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Υλικού</a:t>
            </a:r>
            <a:r>
              <a:rPr lang="de-DE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(αποθετήρια) </a:t>
            </a:r>
            <a:r>
              <a:rPr lang="de-DE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οποία  χρησιμοποιούντα από τους εκπαιδευτικούς</a:t>
            </a:r>
            <a:endParaRPr lang="de-DE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Repositorien 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für </a:t>
            </a:r>
            <a:r>
              <a:rPr lang="de-DE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Bildungsmaterial</a:t>
            </a:r>
            <a:r>
              <a:rPr lang="en-GB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 von den Lehrern benutzt werden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9805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ΠΕΡΙΕΧΟΜΕΝΑ &amp;ΜΕΣΑ</a:t>
            </a:r>
            <a:r>
              <a:rPr lang="el-G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(συνέχεια)</a:t>
            </a:r>
            <a:b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ΙΝΗΑΛΤΕ &amp; </a:t>
            </a:r>
            <a:r>
              <a:rPr lang="de-DE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MEDIEN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de-DE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ortsetzung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Τράπεζες Εκπαιδευτικού Υλικού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Ελλάδα   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Repositorien 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für Bildungsmaterial</a:t>
            </a: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de-DE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Griechenland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l-G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/>
              <a:t>1.Υπουργείο Παιδείας Ελλάδας και Κύπρου</a:t>
            </a:r>
            <a:endParaRPr lang="de-DE" sz="2400" dirty="0"/>
          </a:p>
          <a:p>
            <a:r>
              <a:rPr lang="de-DE" sz="2400" dirty="0">
                <a:solidFill>
                  <a:srgbClr val="FF0000"/>
                </a:solidFill>
              </a:rPr>
              <a:t>Bildungsministerium von GR u. CY</a:t>
            </a:r>
          </a:p>
          <a:p>
            <a:r>
              <a:rPr lang="el-GR" sz="2400" u="sng" dirty="0">
                <a:hlinkClick r:id="rId2"/>
              </a:rPr>
              <a:t>http://ebooks.edu.gr</a:t>
            </a:r>
            <a:r>
              <a:rPr lang="el-GR" sz="2400" dirty="0"/>
              <a:t> </a:t>
            </a:r>
          </a:p>
          <a:p>
            <a:r>
              <a:rPr lang="el-GR" sz="2400" u="sng" dirty="0">
                <a:hlinkClick r:id="rId3"/>
              </a:rPr>
              <a:t>https://ellid.schools.ac.cy</a:t>
            </a:r>
            <a:r>
              <a:rPr lang="el-GR" sz="2400" dirty="0"/>
              <a:t> 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6442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/>
          <a:lstStyle/>
          <a:p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Ινστιτούτο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Τεχνολογίας Υπολογιστών &amp; Εκδόσεων </a:t>
            </a: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(ΙΤΥΕ) «Διόφαντος»,</a:t>
            </a:r>
            <a:r>
              <a:rPr lang="el-G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(φορέας υπαγόμενος στο Υπουργείο Παιδείας, σύμφωνα με τον νόμο 3966/11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https://publications.cti.gr/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75657" y="2276872"/>
            <a:ext cx="5976664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2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6795"/>
            <a:ext cx="8229600" cy="1400843"/>
          </a:xfrm>
        </p:spPr>
        <p:txBody>
          <a:bodyPr/>
          <a:lstStyle/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ΙΤΥΕ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Διόφαντος» (συνέχεια)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b="1" dirty="0"/>
              <a:t>Σύνολο τίτλων  βιβλίων για εξωτερικό 178</a:t>
            </a:r>
            <a:r>
              <a:rPr lang="el-GR" sz="2800" dirty="0"/>
              <a:t/>
            </a:r>
            <a:br>
              <a:rPr lang="el-GR" sz="2800" dirty="0"/>
            </a:br>
            <a:endParaRPr lang="el-GR" sz="28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endParaRPr lang="el-GR" dirty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/>
        </p:nvGraphicFramePr>
        <p:xfrm>
          <a:off x="457200" y="3755803"/>
          <a:ext cx="8229600" cy="2147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200" u="sng">
                          <a:effectLst/>
                          <a:hlinkClick r:id="rId2"/>
                        </a:rPr>
                        <a:t>Πατήστε για εξαγωγή της λίστας σε αρχείο  </a:t>
                      </a:r>
                      <a:r>
                        <a:rPr lang="el-GR" sz="1200" u="none" strike="noStrike">
                          <a:effectLst/>
                          <a:hlinkClick r:id="rId2"/>
                        </a:rPr>
                        <a:t> 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464557"/>
              </p:ext>
            </p:extLst>
          </p:nvPr>
        </p:nvGraphicFramePr>
        <p:xfrm>
          <a:off x="457200" y="2453578"/>
          <a:ext cx="8229600" cy="4287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5920"/>
                <a:gridCol w="4937760"/>
                <a:gridCol w="1645920"/>
              </a:tblGrid>
              <a:tr h="7759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ΚΩΔΙΚΟΣ ΒΙΒΛΙΟΥ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ΤΙΤΛΟΣ ΒΙΒΛΙΟΥ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ΛΗΨΗ ΑΡΧΕΙΟΥ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7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>
                          <a:effectLst/>
                        </a:rPr>
                        <a:t>12-0001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ΑΝΘΟΛΟΓΙΟ ΤΗΣ ΔΙΑΣΠΟΡΑΣ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0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7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>
                          <a:effectLst/>
                        </a:rPr>
                        <a:t>12-0002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ΑΠΟ ΤΗ ΖΩΗ ΤΩΝ ΕΛΛΗΝΩΝ ΣΤΗ Μ. ΒΡΕΤΑΝΙΑ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0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7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>
                          <a:effectLst/>
                        </a:rPr>
                        <a:t>12-0003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ΑΠΟ ΤΗ ΖΩΗ ΤΩΝ ΕΛΛΗΝΩΝ ΣΤΗ ΜΑΥΡΗ ΘΑΛΑΣΣΑ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0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7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>
                          <a:effectLst/>
                        </a:rPr>
                        <a:t>12-0004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ΑΠΟ ΤΗ ΖΩΗ ΤΩΝ ΕΛΛΗΝΩΝ ΣΤΗΝ ΑΜΕΡΙΚΗ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0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7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>
                          <a:effectLst/>
                        </a:rPr>
                        <a:t>12-0005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ΑΠΟ ΤΗ ΖΩΗ ΤΩΝ ΕΛΛΗΝΩΝ ΣΤΗΝ ΑΡΓΕΝΤΙΝΗ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0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7759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>
                          <a:effectLst/>
                        </a:rPr>
                        <a:t>12-0006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ΑΠΟ ΤΗ ΖΩΗ ΤΩΝ ΕΛΛΗΝΩΝ ΣΤΗΝ ΑΥΣΤΡΑΛΙΑ-ΛΕΥΚΩΜΑ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0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pic>
        <p:nvPicPr>
          <p:cNvPr id="3078" name="Εικόνα 117" descr="Λήψη αρχείου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586" y="5700611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Εικόνα 118" descr="Λήψη αρχείου">
            <a:hlinkClick r:id="rId5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398" y="5137153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Εικόνα 119" descr="Λήψη αρχείου">
            <a:hlinkClick r:id="rId6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699" y="4666584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Εικόνα 120" descr="Λήψη αρχείου">
            <a:hlinkClick r:id="rId7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699" y="42322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Εικόνα 121" descr="Λήψη αρχείου">
            <a:hlinkClick r:id="rId8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447" y="3805238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Εικόνα 122" descr="Λήψη αρχείου">
            <a:hlinkClick r:id="rId9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40025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457200" y="25288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57200" y="29860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5" name="Εικόνα 122" descr="Λήψη αρχείου">
            <a:hlinkClick r:id="rId9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648" y="6199517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7200" y="1063453"/>
            <a:ext cx="8229600" cy="139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4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txBody>
          <a:bodyPr/>
          <a:lstStyle/>
          <a:p>
            <a:r>
              <a:rPr lang="el-GR" sz="2800" b="1" dirty="0" smtClean="0">
                <a:solidFill>
                  <a:srgbClr val="FF0000"/>
                </a:solidFill>
              </a:rPr>
              <a:t/>
            </a:r>
            <a:br>
              <a:rPr lang="el-GR" sz="2800" b="1" dirty="0" smtClean="0">
                <a:solidFill>
                  <a:srgbClr val="FF0000"/>
                </a:solidFill>
              </a:rPr>
            </a:br>
            <a:r>
              <a:rPr lang="el-GR" sz="2800" b="1" dirty="0" smtClean="0">
                <a:solidFill>
                  <a:srgbClr val="FF0000"/>
                </a:solidFill>
              </a:rPr>
              <a:t>Εργαστήριο Διαπολιτισμικών και Μεταναστευτικών Μελετών  (ΕΔΙΑΜΜΕ)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l-GR" sz="2000" u="sng" dirty="0">
                <a:hlinkClick r:id="rId2"/>
              </a:rPr>
              <a:t>https://www.ediamme.edc.uoc.gr/diaspora/index.php?option=com_content&amp;view=category&amp;id=118&amp;lang=el</a:t>
            </a:r>
            <a:r>
              <a:rPr lang="el-GR" sz="2000" dirty="0"/>
              <a:t> </a:t>
            </a:r>
            <a:br>
              <a:rPr lang="el-GR" sz="2000" dirty="0"/>
            </a:br>
            <a:endParaRPr lang="el-GR" sz="2000" dirty="0"/>
          </a:p>
        </p:txBody>
      </p:sp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1916832"/>
            <a:ext cx="784887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8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ΕΔΙΑΜΜΕ (συνέχεια)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908720"/>
            <a:ext cx="712879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4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828092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0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548680"/>
            <a:ext cx="7920880" cy="561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7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ΜΕΡΟΣ ΔΕΥΤΕΡΟ/ 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ZWEITER TEIL</a:t>
            </a:r>
            <a:b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ΠΕΡΙΕΧΟΜΕΝΑ &amp;ΜΕΣΑ</a:t>
            </a:r>
            <a:r>
              <a:rPr lang="el-G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ΙΝΗΑ</a:t>
            </a:r>
            <a:r>
              <a:rPr lang="de-DE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 </a:t>
            </a: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MEDIEN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805264"/>
          </a:xfrm>
        </p:spPr>
        <p:txBody>
          <a:bodyPr/>
          <a:lstStyle/>
          <a:p>
            <a:pPr marL="0" indent="0" algn="ctr">
              <a:buNone/>
            </a:pPr>
            <a:r>
              <a:rPr lang="el-GR" sz="2800" b="1" dirty="0" smtClean="0"/>
              <a:t>Παρέκβαση/</a:t>
            </a:r>
            <a:r>
              <a:rPr lang="de-DE" sz="2800" b="1" dirty="0" smtClean="0">
                <a:solidFill>
                  <a:srgbClr val="FF0000"/>
                </a:solidFill>
              </a:rPr>
              <a:t>Exkurs</a:t>
            </a:r>
            <a:r>
              <a:rPr lang="el-GR" sz="2800" b="1" dirty="0">
                <a:solidFill>
                  <a:srgbClr val="FF0000"/>
                </a:solidFill>
              </a:rPr>
              <a:t>*</a:t>
            </a:r>
            <a:endParaRPr lang="el-GR" sz="28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γοητεία 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ΤΝ</a:t>
            </a:r>
            <a:r>
              <a:rPr lang="de-DE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και η </a:t>
            </a:r>
            <a:r>
              <a:rPr lang="el-G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κινητικότητα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στην Ελλάδα: Η κυβέρνηση, 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Υπουργείο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Παιδείας.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Ελληνικά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Πανεπιστήμια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 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Zauber der </a:t>
            </a:r>
            <a:r>
              <a:rPr lang="de-DE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l-G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 die KI-Mobilität  in GR</a:t>
            </a:r>
            <a:r>
              <a:rPr lang="el-G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Die </a:t>
            </a:r>
            <a:r>
              <a:rPr lang="de-DE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gr.</a:t>
            </a:r>
            <a:r>
              <a:rPr lang="de-DE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Regierung, das Bildungsministerium, 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gr.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Universitäten </a:t>
            </a:r>
            <a:endParaRPr lang="el-G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01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764704"/>
            <a:ext cx="856895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6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/>
          <a:lstStyle/>
          <a:p>
            <a:r>
              <a:rPr lang="el-GR" sz="2800" b="1" dirty="0"/>
              <a:t>ΕΔΙΑΜΜΕ (συνέχεια) </a:t>
            </a:r>
            <a:endParaRPr lang="el-GR" sz="28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760639"/>
          </a:xfrm>
        </p:spPr>
      </p:pic>
    </p:spTree>
    <p:extLst>
      <p:ext uri="{BB962C8B-B14F-4D97-AF65-F5344CB8AC3E}">
        <p14:creationId xmlns:p14="http://schemas.microsoft.com/office/powerpoint/2010/main" val="342413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/>
          <a:lstStyle/>
          <a:p>
            <a:r>
              <a:rPr lang="el-GR" sz="2800" b="1" dirty="0"/>
              <a:t>ΕΔΙΑΜΜΕ (συνέχεια) </a:t>
            </a:r>
            <a:endParaRPr lang="el-GR" sz="28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8784976" cy="5832648"/>
          </a:xfrm>
        </p:spPr>
      </p:pic>
    </p:spTree>
    <p:extLst>
      <p:ext uri="{BB962C8B-B14F-4D97-AF65-F5344CB8AC3E}">
        <p14:creationId xmlns:p14="http://schemas.microsoft.com/office/powerpoint/2010/main" val="302715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el-GR" sz="2800" b="1" dirty="0"/>
              <a:t>ΕΔΙΑΜΜΕ (συνέχεια) </a:t>
            </a:r>
            <a:endParaRPr lang="el-GR" sz="28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728"/>
            <a:ext cx="8686800" cy="5400600"/>
          </a:xfrm>
        </p:spPr>
      </p:pic>
    </p:spTree>
    <p:extLst>
      <p:ext uri="{BB962C8B-B14F-4D97-AF65-F5344CB8AC3E}">
        <p14:creationId xmlns:p14="http://schemas.microsoft.com/office/powerpoint/2010/main" val="247262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19472"/>
          </a:xfrm>
        </p:spPr>
        <p:txBody>
          <a:bodyPr/>
          <a:lstStyle/>
          <a:p>
            <a:r>
              <a:rPr lang="el-GR" sz="2800" b="1" dirty="0" smtClean="0">
                <a:solidFill>
                  <a:srgbClr val="FF0000"/>
                </a:solidFill>
              </a:rPr>
              <a:t> </a:t>
            </a:r>
            <a:r>
              <a:rPr lang="el-GR" sz="2800" b="1" dirty="0" smtClean="0"/>
              <a:t>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Μάθημα</a:t>
            </a:r>
            <a:r>
              <a:rPr lang="el-GR" b="1" dirty="0" smtClean="0"/>
              <a:t>: </a:t>
            </a:r>
            <a:r>
              <a:rPr lang="el-GR" sz="2800" b="1" dirty="0" smtClean="0"/>
              <a:t>Καλημέρα </a:t>
            </a:r>
            <a:endParaRPr lang="el-GR" sz="28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7638"/>
            <a:ext cx="3888432" cy="5250180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7638"/>
            <a:ext cx="4046220" cy="525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16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>
                <a:solidFill>
                  <a:srgbClr val="FF0000"/>
                </a:solidFill>
              </a:rPr>
              <a:t>ΕΔΙΑΜΜΕ (συνέχεια) </a:t>
            </a:r>
            <a:r>
              <a:rPr lang="el-GR" sz="2800" u="sng" dirty="0" smtClean="0">
                <a:hlinkClick r:id="rId2"/>
              </a:rPr>
              <a:t/>
            </a:r>
            <a:br>
              <a:rPr lang="el-GR" sz="2800" u="sng" dirty="0" smtClean="0">
                <a:hlinkClick r:id="rId2"/>
              </a:rPr>
            </a:br>
            <a:r>
              <a:rPr lang="el-GR" sz="1600" u="sng" dirty="0" smtClean="0">
                <a:hlinkClick r:id="rId2"/>
              </a:rPr>
              <a:t>https</a:t>
            </a:r>
            <a:r>
              <a:rPr lang="el-GR" sz="1600" u="sng" dirty="0">
                <a:hlinkClick r:id="rId2"/>
              </a:rPr>
              <a:t>://www.ediamme.edc.uoc.gr/index.php/%CE%B5%CE%BA%CF%80%CE%B1%CE%B9%CE%B4%CE%B5%CF%85%CF%84%CE%B9%CE%BA%CF%8C-%CF%85%CE%BB%CE%B9%CE%BA%CF%8C</a:t>
            </a:r>
            <a:r>
              <a:rPr lang="el-GR" sz="1600" dirty="0"/>
              <a:t>  </a:t>
            </a:r>
          </a:p>
        </p:txBody>
      </p:sp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510" y="1600200"/>
            <a:ext cx="785898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1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1560"/>
          </a:xfrm>
        </p:spPr>
        <p:txBody>
          <a:bodyPr/>
          <a:lstStyle/>
          <a:p>
            <a:r>
              <a:rPr lang="el-GR" sz="3200" b="1" dirty="0">
                <a:solidFill>
                  <a:srgbClr val="FF0000"/>
                </a:solidFill>
              </a:rPr>
              <a:t>Η Πύλη για την ελληνική </a:t>
            </a:r>
            <a:r>
              <a:rPr lang="el-GR" sz="3200" b="1" dirty="0" smtClean="0">
                <a:solidFill>
                  <a:srgbClr val="FF0000"/>
                </a:solidFill>
              </a:rPr>
              <a:t>γλώσσα</a:t>
            </a:r>
            <a:r>
              <a:rPr lang="de-DE" sz="3200" b="1" dirty="0" smtClean="0">
                <a:solidFill>
                  <a:srgbClr val="FF0000"/>
                </a:solidFill>
              </a:rPr>
              <a:t/>
            </a:r>
            <a:br>
              <a:rPr lang="de-DE" sz="3200" b="1" dirty="0" smtClean="0">
                <a:solidFill>
                  <a:srgbClr val="FF0000"/>
                </a:solidFill>
              </a:rPr>
            </a:br>
            <a:r>
              <a:rPr lang="de-DE" sz="3200" b="1" dirty="0" smtClean="0">
                <a:solidFill>
                  <a:srgbClr val="FF0000"/>
                </a:solidFill>
              </a:rPr>
              <a:t>Portal für die Griechische  Sprache</a:t>
            </a:r>
            <a:r>
              <a:rPr lang="el-GR" sz="3600" dirty="0">
                <a:solidFill>
                  <a:srgbClr val="FF0000"/>
                </a:solidFill>
              </a:rPr>
              <a:t/>
            </a:r>
            <a:br>
              <a:rPr lang="el-GR" sz="3600" dirty="0">
                <a:solidFill>
                  <a:srgbClr val="FF0000"/>
                </a:solidFill>
              </a:rPr>
            </a:br>
            <a:r>
              <a:rPr lang="de-DE" sz="2400" dirty="0">
                <a:hlinkClick r:id="rId2"/>
              </a:rPr>
              <a:t>https://www.greek-language.gr/certification</a:t>
            </a:r>
            <a:r>
              <a:rPr lang="de-DE" sz="2400" dirty="0" smtClean="0">
                <a:hlinkClick r:id="rId2"/>
              </a:rPr>
              <a:t>/</a:t>
            </a:r>
            <a:r>
              <a:rPr lang="el-GR" sz="2400" dirty="0" smtClean="0"/>
              <a:t> </a:t>
            </a:r>
            <a:r>
              <a:rPr lang="el-GR" sz="2400" u="sng" dirty="0" smtClean="0"/>
              <a:t>   </a:t>
            </a:r>
            <a:endParaRPr lang="el-GR" sz="24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l-GR" sz="2800" dirty="0" smtClean="0"/>
              <a:t>Π.Σ. και υλικό για το Πιστοποιητικό Ελληνομάθειας/</a:t>
            </a:r>
            <a:r>
              <a:rPr lang="de-DE" sz="2800" dirty="0" smtClean="0">
                <a:solidFill>
                  <a:srgbClr val="FF0000"/>
                </a:solidFill>
              </a:rPr>
              <a:t>Curricula und Materialien für das Zertifikat  </a:t>
            </a:r>
          </a:p>
          <a:p>
            <a:endParaRPr lang="de-DE" dirty="0" smtClean="0">
              <a:solidFill>
                <a:srgbClr val="FF0000"/>
              </a:solidFill>
            </a:endParaRPr>
          </a:p>
          <a:p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924944"/>
            <a:ext cx="822960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78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383960" cy="1052736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Ιδιωτικές πρωτοβουλίες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Ελλάδα/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Privatinitiativen in  </a:t>
            </a:r>
            <a:r>
              <a:rPr lang="de-DE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Griechenland</a:t>
            </a:r>
            <a:r>
              <a:rPr lang="el-G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052736"/>
            <a:ext cx="838396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77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 algn="ctr">
              <a:buNone/>
            </a:pPr>
            <a:endParaRPr lang="el-GR" sz="3600" dirty="0" smtClean="0"/>
          </a:p>
          <a:p>
            <a:pPr marL="0" indent="0" algn="ctr">
              <a:buNone/>
            </a:pPr>
            <a:endParaRPr lang="el-GR" sz="3600" dirty="0"/>
          </a:p>
          <a:p>
            <a:pPr marL="0" indent="0" algn="ctr">
              <a:buNone/>
            </a:pPr>
            <a:r>
              <a:rPr lang="el-GR" sz="3600" dirty="0" smtClean="0"/>
              <a:t>Πλατφόρμες </a:t>
            </a:r>
            <a:r>
              <a:rPr lang="el-GR" sz="3600" dirty="0"/>
              <a:t>εκτός Ελλάδας</a:t>
            </a:r>
            <a:r>
              <a:rPr lang="el-GR" sz="3600" dirty="0">
                <a:solidFill>
                  <a:srgbClr val="FF0000"/>
                </a:solidFill>
              </a:rPr>
              <a:t>/</a:t>
            </a:r>
            <a:r>
              <a:rPr lang="de-DE" sz="3600" dirty="0">
                <a:solidFill>
                  <a:srgbClr val="FF0000"/>
                </a:solidFill>
              </a:rPr>
              <a:t/>
            </a:r>
            <a:br>
              <a:rPr lang="de-DE" sz="3600" dirty="0">
                <a:solidFill>
                  <a:srgbClr val="FF0000"/>
                </a:solidFill>
              </a:rPr>
            </a:br>
            <a:r>
              <a:rPr lang="de-DE" sz="3600" dirty="0" smtClean="0">
                <a:solidFill>
                  <a:srgbClr val="FF0000"/>
                </a:solidFill>
              </a:rPr>
              <a:t>Plattformen </a:t>
            </a:r>
            <a:r>
              <a:rPr lang="de-DE" sz="3600" dirty="0">
                <a:solidFill>
                  <a:srgbClr val="FF0000"/>
                </a:solidFill>
              </a:rPr>
              <a:t>außerhalb Griechenlands 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9909542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Πλατφόρμες εκτός Ελλάδας</a:t>
            </a:r>
            <a:r>
              <a:rPr lang="el-GR" sz="3200" dirty="0" smtClean="0">
                <a:solidFill>
                  <a:srgbClr val="FF0000"/>
                </a:solidFill>
              </a:rPr>
              <a:t>/</a:t>
            </a:r>
            <a:r>
              <a:rPr lang="de-DE" sz="3200" dirty="0" smtClean="0">
                <a:solidFill>
                  <a:srgbClr val="FF0000"/>
                </a:solidFill>
              </a:rPr>
              <a:t/>
            </a:r>
            <a:br>
              <a:rPr lang="de-DE" sz="3200" dirty="0" smtClean="0">
                <a:solidFill>
                  <a:srgbClr val="FF0000"/>
                </a:solidFill>
              </a:rPr>
            </a:br>
            <a:r>
              <a:rPr lang="de-DE" sz="3200" dirty="0" err="1" smtClean="0">
                <a:solidFill>
                  <a:srgbClr val="FF0000"/>
                </a:solidFill>
              </a:rPr>
              <a:t>Platformen</a:t>
            </a:r>
            <a:r>
              <a:rPr lang="de-DE" sz="3200" dirty="0" smtClean="0">
                <a:solidFill>
                  <a:srgbClr val="FF0000"/>
                </a:solidFill>
              </a:rPr>
              <a:t> außerhalb Griechenlands </a:t>
            </a:r>
            <a:endParaRPr lang="el-GR" sz="32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Η περίπτωση του Καναδά</a:t>
            </a:r>
            <a:r>
              <a:rPr lang="de-DE" dirty="0" smtClean="0"/>
              <a:t>-</a:t>
            </a:r>
            <a:r>
              <a:rPr lang="de-DE" dirty="0"/>
              <a:t> </a:t>
            </a:r>
            <a:r>
              <a:rPr lang="de-DE" dirty="0" smtClean="0">
                <a:solidFill>
                  <a:srgbClr val="FF0000"/>
                </a:solidFill>
              </a:rPr>
              <a:t>Der Fall von Kanada</a:t>
            </a:r>
            <a:r>
              <a:rPr lang="el-GR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u="sng" dirty="0">
                <a:hlinkClick r:id="rId2"/>
              </a:rPr>
              <a:t>https://</a:t>
            </a:r>
            <a:r>
              <a:rPr lang="el-GR" sz="2400" b="1" u="sng" dirty="0" smtClean="0">
                <a:hlinkClick r:id="rId2"/>
              </a:rPr>
              <a:t>staellinika.com/en/home</a:t>
            </a:r>
            <a:endParaRPr lang="el-GR" sz="2400" b="1" u="sng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u="sng" dirty="0">
                <a:hlinkClick r:id="rId3"/>
              </a:rPr>
              <a:t>https://greeklanguage.ca/el/</a:t>
            </a:r>
            <a:r>
              <a:rPr lang="el-GR" sz="2400" b="1" dirty="0"/>
              <a:t> </a:t>
            </a:r>
            <a:endParaRPr lang="el-GR" sz="24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u="sng" dirty="0">
                <a:hlinkClick r:id="rId4"/>
              </a:rPr>
              <a:t>https://www.greek123.com/</a:t>
            </a:r>
            <a:endParaRPr lang="el-G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u="sng" dirty="0">
                <a:hlinkClick r:id="rId5"/>
              </a:rPr>
              <a:t>https://www.ellinopoula.com/el/</a:t>
            </a:r>
            <a:endParaRPr lang="el-GR" sz="2400" b="1" u="sng" dirty="0" smtClean="0"/>
          </a:p>
          <a:p>
            <a:pPr marL="0" indent="0">
              <a:buNone/>
            </a:pPr>
            <a:endParaRPr lang="de-DE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8715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</p:spPr>
        <p:txBody>
          <a:bodyPr/>
          <a:lstStyle/>
          <a:p>
            <a:r>
              <a:rPr lang="el-GR" sz="2400" dirty="0" smtClean="0"/>
              <a:t>Προεδρία </a:t>
            </a:r>
            <a:r>
              <a:rPr lang="el-GR" sz="2400" dirty="0"/>
              <a:t>ης Κυβέρνησης</a:t>
            </a:r>
            <a:br>
              <a:rPr lang="el-GR" sz="2400" dirty="0"/>
            </a:br>
            <a:r>
              <a:rPr lang="el-GR" sz="2400" dirty="0"/>
              <a:t> </a:t>
            </a:r>
            <a:r>
              <a:rPr lang="el-GR" sz="2400" dirty="0" smtClean="0"/>
              <a:t>Ειδική Γραμματεία </a:t>
            </a:r>
            <a:r>
              <a:rPr lang="el-GR" sz="2400" dirty="0"/>
              <a:t>Μακροπρόθεσμου </a:t>
            </a:r>
            <a:r>
              <a:rPr lang="el-GR" sz="2400" dirty="0" smtClean="0"/>
              <a:t>Σχεδιασμού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de-DE" sz="2400" dirty="0">
                <a:solidFill>
                  <a:srgbClr val="FF0000"/>
                </a:solidFill>
              </a:rPr>
              <a:t>Regierungsamt Sondersekretariat für langfristige Planung</a:t>
            </a:r>
            <a:br>
              <a:rPr lang="de-DE" sz="2400" dirty="0">
                <a:solidFill>
                  <a:srgbClr val="FF0000"/>
                </a:solidFill>
              </a:rPr>
            </a:br>
            <a:r>
              <a:rPr lang="de-DE" sz="2400" dirty="0">
                <a:hlinkClick r:id="rId2" action="ppaction://hlinkfile"/>
              </a:rPr>
              <a:t>file:///C:/</a:t>
            </a:r>
            <a:r>
              <a:rPr lang="de-DE" sz="2400" dirty="0" smtClean="0">
                <a:hlinkClick r:id="rId2" action="ppaction://hlinkfile"/>
              </a:rPr>
              <a:t>Users/damanak/Desktop/Sxedio_gia_tin_metavasi_TN_Gr.pdf</a:t>
            </a:r>
            <a:r>
              <a:rPr lang="de-DE" sz="2400" dirty="0" smtClean="0"/>
              <a:t> </a:t>
            </a:r>
            <a:endParaRPr lang="el-GR" sz="24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206" y="2204864"/>
            <a:ext cx="3197588" cy="4525963"/>
          </a:xfrm>
        </p:spPr>
      </p:pic>
    </p:spTree>
    <p:extLst>
      <p:ext uri="{BB962C8B-B14F-4D97-AF65-F5344CB8AC3E}">
        <p14:creationId xmlns:p14="http://schemas.microsoft.com/office/powerpoint/2010/main" val="316631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el-GR" b="1" u="sng" dirty="0" smtClean="0">
                <a:hlinkClick r:id="rId2"/>
              </a:rPr>
              <a:t/>
            </a:r>
            <a:br>
              <a:rPr lang="el-GR" b="1" u="sng" dirty="0" smtClean="0">
                <a:hlinkClick r:id="rId2"/>
              </a:rPr>
            </a:br>
            <a:r>
              <a:rPr lang="el-GR" b="1" u="sng" dirty="0" smtClean="0">
                <a:hlinkClick r:id="rId2"/>
              </a:rPr>
              <a:t>https</a:t>
            </a:r>
            <a:r>
              <a:rPr lang="el-GR" b="1" u="sng" dirty="0">
                <a:hlinkClick r:id="rId2"/>
              </a:rPr>
              <a:t>://</a:t>
            </a:r>
            <a:r>
              <a:rPr lang="el-GR" sz="3200" b="1" u="sng" dirty="0">
                <a:hlinkClick r:id="rId2"/>
              </a:rPr>
              <a:t>staellinika.com/en/home</a:t>
            </a:r>
            <a:r>
              <a:rPr lang="el-GR" b="1" u="sng" dirty="0"/>
              <a:t/>
            </a:r>
            <a:br>
              <a:rPr lang="el-GR" b="1" u="sng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/>
          <a:lstStyle/>
          <a:p>
            <a:r>
              <a:rPr lang="en-GB" sz="2400" b="1" dirty="0" smtClean="0"/>
              <a:t>Simon Fraser University </a:t>
            </a:r>
            <a:r>
              <a:rPr lang="en-GB" sz="2400" dirty="0" smtClean="0"/>
              <a:t>,Vancouver </a:t>
            </a:r>
            <a:r>
              <a:rPr lang="en-GB" sz="2400" b="1" dirty="0" smtClean="0"/>
              <a:t>CA,  </a:t>
            </a:r>
            <a:r>
              <a:rPr lang="en-GB" sz="2400" dirty="0" err="1" smtClean="0"/>
              <a:t>unterstüzt</a:t>
            </a:r>
            <a:r>
              <a:rPr lang="en-GB" sz="2400" dirty="0" smtClean="0"/>
              <a:t>  </a:t>
            </a:r>
            <a:r>
              <a:rPr lang="en-GB" sz="2400" dirty="0" err="1" smtClean="0"/>
              <a:t>vom</a:t>
            </a:r>
            <a:r>
              <a:rPr lang="en-GB" sz="2400" dirty="0" smtClean="0"/>
              <a:t>    </a:t>
            </a:r>
            <a:r>
              <a:rPr lang="en-GB" sz="2400" dirty="0" err="1" smtClean="0"/>
              <a:t>grieschischen</a:t>
            </a:r>
            <a:r>
              <a:rPr lang="en-GB" sz="2400" dirty="0" smtClean="0"/>
              <a:t>    Auswärtiges</a:t>
            </a:r>
            <a:r>
              <a:rPr lang="el-GR" sz="2400" dirty="0" smtClean="0"/>
              <a:t> </a:t>
            </a:r>
            <a:r>
              <a:rPr lang="de-DE" sz="2400" dirty="0" smtClean="0"/>
              <a:t>Amt und von </a:t>
            </a:r>
            <a:r>
              <a:rPr lang="el-GR" sz="2400" dirty="0" smtClean="0"/>
              <a:t> </a:t>
            </a:r>
            <a:r>
              <a:rPr lang="en-GB" sz="2400" dirty="0" smtClean="0"/>
              <a:t>der  </a:t>
            </a:r>
            <a:r>
              <a:rPr lang="en-GB" sz="2400" dirty="0" err="1" smtClean="0"/>
              <a:t>Stiftung</a:t>
            </a:r>
            <a:r>
              <a:rPr lang="en-GB" sz="2400" dirty="0" smtClean="0"/>
              <a:t>  S. </a:t>
            </a:r>
            <a:r>
              <a:rPr lang="en-GB" sz="2400" dirty="0" err="1" smtClean="0"/>
              <a:t>Niarchos</a:t>
            </a:r>
            <a:r>
              <a:rPr lang="en-GB" sz="2400" dirty="0" smtClean="0"/>
              <a:t>  </a:t>
            </a:r>
            <a:endParaRPr lang="el-GR" sz="24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60848"/>
            <a:ext cx="914400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79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4824"/>
          </a:xfrm>
        </p:spPr>
        <p:txBody>
          <a:bodyPr/>
          <a:lstStyle/>
          <a:p>
            <a:r>
              <a:rPr lang="el-GR" sz="3200" b="1" u="sng" dirty="0" smtClean="0">
                <a:hlinkClick r:id="rId2"/>
              </a:rPr>
              <a:t>https</a:t>
            </a:r>
            <a:r>
              <a:rPr lang="el-GR" sz="3200" b="1" u="sng" dirty="0">
                <a:hlinkClick r:id="rId2"/>
              </a:rPr>
              <a:t>://greeklanguage.ca/el</a:t>
            </a:r>
            <a:r>
              <a:rPr lang="el-GR" sz="3200" b="1" u="sng" dirty="0" smtClean="0">
                <a:hlinkClick r:id="rId2"/>
              </a:rPr>
              <a:t>/</a:t>
            </a:r>
            <a:r>
              <a:rPr lang="el-GR" sz="3200" b="1" u="sng" dirty="0"/>
              <a:t/>
            </a:r>
            <a:br>
              <a:rPr lang="el-GR" sz="3200" b="1" u="sng" dirty="0"/>
            </a:br>
            <a:r>
              <a:rPr lang="el-GR" sz="2800" b="1" u="sng" dirty="0" smtClean="0">
                <a:solidFill>
                  <a:schemeClr val="tx2"/>
                </a:solidFill>
              </a:rPr>
              <a:t>ΙΔΡΥΜΑ  ΕΛΛΗΝΙΚΗΣ ΚΛΗΡΟΝΟΜΙΑΣ</a:t>
            </a:r>
            <a:r>
              <a:rPr lang="en-GB" sz="2800" b="1" u="sng" dirty="0" smtClean="0">
                <a:solidFill>
                  <a:schemeClr val="tx2"/>
                </a:solidFill>
              </a:rPr>
              <a:t>,</a:t>
            </a:r>
            <a:r>
              <a:rPr lang="el-GR" sz="2800" b="1" u="sng" dirty="0" smtClean="0">
                <a:solidFill>
                  <a:schemeClr val="tx2"/>
                </a:solidFill>
              </a:rPr>
              <a:t>  </a:t>
            </a:r>
            <a:r>
              <a:rPr lang="en-GB" sz="2800" b="1" u="sng" dirty="0" smtClean="0">
                <a:solidFill>
                  <a:schemeClr val="tx2"/>
                </a:solidFill>
              </a:rPr>
              <a:t>CA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pic>
        <p:nvPicPr>
          <p:cNvPr id="4" name="Εικόνα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35696" y="1196752"/>
            <a:ext cx="5274310" cy="936104"/>
          </a:xfrm>
          <a:prstGeom prst="rect">
            <a:avLst/>
          </a:prstGeom>
        </p:spPr>
      </p:pic>
      <p:pic>
        <p:nvPicPr>
          <p:cNvPr id="5" name="Θέση περιεχομένου 4"/>
          <p:cNvPicPr>
            <a:picLocks noGrp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19088" y="2348880"/>
            <a:ext cx="8505825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36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u="sng" dirty="0" smtClean="0">
                <a:hlinkClick r:id="rId2"/>
              </a:rPr>
              <a:t/>
            </a:r>
            <a:br>
              <a:rPr lang="de-DE" sz="3200" b="1" u="sng" dirty="0" smtClean="0">
                <a:hlinkClick r:id="rId2"/>
              </a:rPr>
            </a:br>
            <a:r>
              <a:rPr lang="el-GR" sz="3200" b="1" u="sng" dirty="0" smtClean="0">
                <a:hlinkClick r:id="rId2"/>
              </a:rPr>
              <a:t>https</a:t>
            </a:r>
            <a:r>
              <a:rPr lang="el-GR" sz="3200" b="1" u="sng" dirty="0">
                <a:hlinkClick r:id="rId2"/>
              </a:rPr>
              <a:t>://www.greek123.com</a:t>
            </a:r>
            <a:r>
              <a:rPr lang="el-GR" b="1" u="sng" dirty="0">
                <a:hlinkClick r:id="rId2"/>
              </a:rPr>
              <a:t>/</a:t>
            </a:r>
            <a:r>
              <a:rPr lang="el-GR" b="1" dirty="0"/>
              <a:t> </a:t>
            </a:r>
            <a:r>
              <a:rPr lang="el-GR" dirty="0"/>
              <a:t/>
            </a:r>
            <a:br>
              <a:rPr lang="el-GR" dirty="0"/>
            </a:br>
            <a:r>
              <a:rPr lang="en-GB" sz="3600" dirty="0" err="1"/>
              <a:t>Papaloizos</a:t>
            </a:r>
            <a:r>
              <a:rPr lang="en-GB" sz="3600" dirty="0"/>
              <a:t> </a:t>
            </a:r>
            <a:r>
              <a:rPr lang="en-GB" sz="3600" dirty="0" smtClean="0"/>
              <a:t>Publications, </a:t>
            </a:r>
            <a:r>
              <a:rPr lang="en-GB" sz="3600" dirty="0"/>
              <a:t>USA</a:t>
            </a:r>
            <a:r>
              <a:rPr lang="el-GR" sz="3600" dirty="0"/>
              <a:t/>
            </a:r>
            <a:br>
              <a:rPr lang="el-GR" sz="3600" dirty="0"/>
            </a:br>
            <a:endParaRPr lang="el-GR" sz="3600" dirty="0"/>
          </a:p>
        </p:txBody>
      </p:sp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1628800"/>
            <a:ext cx="6871610" cy="466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529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el-GR" sz="2800" b="1" u="sng" dirty="0">
                <a:hlinkClick r:id="rId2"/>
              </a:rPr>
              <a:t>https://www.greek123.com/</a:t>
            </a:r>
            <a:endParaRPr lang="el-GR" sz="28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836711"/>
            <a:ext cx="8229600" cy="578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049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de-DE" sz="3200" b="1" u="sng" dirty="0" smtClean="0">
                <a:hlinkClick r:id="rId2"/>
              </a:rPr>
              <a:t/>
            </a:r>
            <a:br>
              <a:rPr lang="de-DE" sz="3200" b="1" u="sng" dirty="0" smtClean="0">
                <a:hlinkClick r:id="rId2"/>
              </a:rPr>
            </a:br>
            <a:r>
              <a:rPr lang="el-GR" sz="3200" b="1" u="sng" dirty="0" smtClean="0">
                <a:hlinkClick r:id="rId2"/>
              </a:rPr>
              <a:t>https</a:t>
            </a:r>
            <a:r>
              <a:rPr lang="el-GR" sz="3200" b="1" u="sng" dirty="0">
                <a:hlinkClick r:id="rId2"/>
              </a:rPr>
              <a:t>://www.ellinopoula.com/el/</a:t>
            </a:r>
            <a:r>
              <a:rPr lang="el-GR" sz="3200" b="1" dirty="0"/>
              <a:t> </a:t>
            </a:r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</p:txBody>
      </p:sp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340768"/>
            <a:ext cx="864096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71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ΧΡΗΣΗ  ΤΗΣ ΤΝ/ </a:t>
            </a:r>
            <a:r>
              <a:rPr lang="en-GB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EISATZ von KI </a:t>
            </a: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Εκπαιδευτικοί πόροι και ΝΤ (</a:t>
            </a:r>
            <a:r>
              <a:rPr lang="en-GB" dirty="0" err="1" smtClean="0"/>
              <a:t>ChatGPT</a:t>
            </a:r>
            <a:r>
              <a:rPr lang="en-GB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FF0000"/>
                </a:solidFill>
              </a:rPr>
              <a:t>Bildungsressourcen </a:t>
            </a:r>
            <a:r>
              <a:rPr lang="de-DE" dirty="0" smtClean="0">
                <a:solidFill>
                  <a:srgbClr val="FF0000"/>
                </a:solidFill>
              </a:rPr>
              <a:t>und NT (</a:t>
            </a:r>
            <a:r>
              <a:rPr lang="de-DE" dirty="0" err="1" smtClean="0">
                <a:solidFill>
                  <a:srgbClr val="FF0000"/>
                </a:solidFill>
              </a:rPr>
              <a:t>ChatGPT</a:t>
            </a:r>
            <a:r>
              <a:rPr lang="de-DE" dirty="0" smtClean="0">
                <a:solidFill>
                  <a:srgbClr val="FF0000"/>
                </a:solidFill>
              </a:rPr>
              <a:t>)</a:t>
            </a:r>
            <a:endParaRPr lang="el-GR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de-DE" u="sng" dirty="0"/>
              <a:t> </a:t>
            </a:r>
            <a:r>
              <a:rPr lang="el-GR" sz="3600" b="1" u="sng" dirty="0" smtClean="0"/>
              <a:t>Βλέπε έγγραφο </a:t>
            </a:r>
            <a:r>
              <a:rPr lang="de-DE" sz="3600" b="1" u="sng" dirty="0" smtClean="0"/>
              <a:t>Word </a:t>
            </a:r>
            <a:endParaRPr lang="el-GR" sz="3600" b="1" u="sng" dirty="0"/>
          </a:p>
          <a:p>
            <a:pPr marL="0" indent="0" algn="ctr">
              <a:buNone/>
            </a:pPr>
            <a:r>
              <a:rPr lang="el-GR" sz="3600" b="1" dirty="0" smtClean="0"/>
              <a:t>  </a:t>
            </a:r>
            <a:r>
              <a:rPr lang="de-DE" sz="3600" b="1" dirty="0" smtClean="0"/>
              <a:t> </a:t>
            </a:r>
            <a:r>
              <a:rPr lang="de-DE" sz="3600" b="1" u="sng" dirty="0" smtClean="0">
                <a:solidFill>
                  <a:srgbClr val="FF0000"/>
                </a:solidFill>
              </a:rPr>
              <a:t>Siehe </a:t>
            </a:r>
            <a:r>
              <a:rPr lang="de-DE" sz="3600" b="1" u="sng" dirty="0">
                <a:solidFill>
                  <a:srgbClr val="FF0000"/>
                </a:solidFill>
              </a:rPr>
              <a:t>W</a:t>
            </a:r>
            <a:r>
              <a:rPr lang="de-DE" sz="3600" b="1" u="sng" dirty="0" smtClean="0">
                <a:solidFill>
                  <a:srgbClr val="FF0000"/>
                </a:solidFill>
              </a:rPr>
              <a:t>ord </a:t>
            </a:r>
            <a:endParaRPr lang="el-GR" sz="36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645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Σύνοψη/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Zusammenfassung</a:t>
            </a:r>
            <a:r>
              <a:rPr lang="en-GB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 smtClean="0">
                <a:solidFill>
                  <a:srgbClr val="FF0000"/>
                </a:solidFill>
              </a:rPr>
              <a:t/>
            </a:r>
            <a:br>
              <a:rPr lang="el-GR" sz="3200" dirty="0" smtClean="0">
                <a:solidFill>
                  <a:srgbClr val="FF0000"/>
                </a:solidFill>
              </a:rPr>
            </a:br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0727"/>
            <a:ext cx="8229600" cy="5688633"/>
          </a:xfrm>
        </p:spPr>
        <p:txBody>
          <a:bodyPr/>
          <a:lstStyle/>
          <a:p>
            <a:pPr marL="0" indent="0" algn="ctr">
              <a:buNone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πληθώρα της πληροφορίας και η βάσανος της επιλογής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 Qual der Wahl</a:t>
            </a:r>
            <a:endParaRPr lang="de-D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Ποσότητα και ποιότητα των εκπαιδευτικών πόρων</a:t>
            </a: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de-D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Έ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συγκριτικό παράδειγμα </a:t>
            </a:r>
            <a:r>
              <a:rPr lang="de-DE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Quantität und Qualität der Bildungsressourcen </a:t>
            </a:r>
            <a:endParaRPr lang="de-DE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Ein Vergleichsbeispiel 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94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260648"/>
            <a:ext cx="8856984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775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88640"/>
            <a:ext cx="8820471" cy="64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69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Σύνοψη/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Zusammenfassung</a:t>
            </a:r>
            <a:r>
              <a:rPr lang="en-GB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rgbClr val="FF0000"/>
                </a:solidFill>
              </a:rPr>
              <a:t/>
            </a:r>
            <a:br>
              <a:rPr lang="el-GR" sz="3200" dirty="0">
                <a:solidFill>
                  <a:srgbClr val="FF0000"/>
                </a:solidFill>
              </a:rPr>
            </a:br>
            <a:r>
              <a:rPr lang="el-GR" sz="3200" dirty="0" smtClean="0"/>
              <a:t>(συνέχεια/</a:t>
            </a:r>
            <a:r>
              <a:rPr lang="de-DE" sz="3200" dirty="0" smtClean="0">
                <a:solidFill>
                  <a:srgbClr val="FF0000"/>
                </a:solidFill>
              </a:rPr>
              <a:t>Fortsetzung</a:t>
            </a:r>
            <a:r>
              <a:rPr lang="el-GR" sz="3200" dirty="0" smtClean="0">
                <a:solidFill>
                  <a:srgbClr val="FF0000"/>
                </a:solidFill>
              </a:rPr>
              <a:t>)</a:t>
            </a:r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πληθώρα της πληροφορίας και η βάσανος της επιλογής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 Qual der Wahl</a:t>
            </a:r>
            <a:endParaRPr lang="de-D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de-DE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FAZIT</a:t>
            </a:r>
          </a:p>
          <a:p>
            <a:pPr marL="0" indent="0" algn="ctr">
              <a:buNone/>
            </a:pPr>
            <a:r>
              <a:rPr lang="el-G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άριστα καταρτισμένος και επιμορφωμένος δάσκαλος είναι αναγκαίος όσο ποτέ</a:t>
            </a:r>
          </a:p>
          <a:p>
            <a:pPr marL="0" indent="0" algn="ctr">
              <a:buNone/>
            </a:pPr>
            <a:r>
              <a:rPr lang="de-DE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Hochqualifizierte  Lehrer werden mehr denn je </a:t>
            </a:r>
            <a:r>
              <a:rPr lang="de-DE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benötigt</a:t>
            </a:r>
            <a:endParaRPr lang="el-GR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Θα τα καταφέρει ο δάσκαλος/λα μονός/η του/της;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FF0000"/>
                </a:solidFill>
              </a:rPr>
              <a:t>Wird der/die Lehrer/in allein zurechtkommen?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37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περιεχομένου 6" descr="https://yt3.googleusercontent.com/ytc/AIdro_m0GgAEPsBMGft3Tq3oZHK4JBEDpQg2-v6h2gqB9l66gg=s160-c-k-c0x00ffffff-no-rj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524000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Ορθογώνιο 5"/>
          <p:cNvSpPr/>
          <p:nvPr/>
        </p:nvSpPr>
        <p:spPr>
          <a:xfrm>
            <a:off x="2339752" y="764704"/>
            <a:ext cx="6480720" cy="2401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el-G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GB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iep</a:t>
            </a:r>
            <a:r>
              <a:rPr lang="el-G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GB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edu</a:t>
            </a:r>
            <a:r>
              <a:rPr lang="el-G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GB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gr</a:t>
            </a:r>
            <a:r>
              <a:rPr lang="el-G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GB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el</a:t>
            </a:r>
            <a:r>
              <a:rPr lang="el-G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GB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texniti</a:t>
            </a:r>
            <a:r>
              <a:rPr lang="el-G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GB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noimosyni</a:t>
            </a:r>
            <a:r>
              <a:rPr lang="el-G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GB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stin</a:t>
            </a:r>
            <a:r>
              <a:rPr lang="el-G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GB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ekpaidefsi</a:t>
            </a:r>
            <a:r>
              <a:rPr lang="el-G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GB" u="sng" dirty="0" err="1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anakoinoseis</a:t>
            </a:r>
            <a:endParaRPr lang="en-GB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 für Bildungspolitik</a:t>
            </a:r>
            <a:endParaRPr lang="el-GR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107504" y="3212976"/>
            <a:ext cx="8712968" cy="3534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Τεχνητή 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Νοημοσύνη (ΤΝ) στην Εκπαίδευση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H επιρροή της Τεχνητής Νοημοσύνης (ΤΝ) στην Εκπαίδευση γίνεται όλο και πιο εμφανής, αναδιαμορφώνοντας τα παραδοσιακά μαθησιακά υποδείγματα και ανοίγοντας </a:t>
            </a:r>
            <a:r>
              <a:rPr lang="el-GR" sz="24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νέες δυνατότητες και προοπτικές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. Η ΤΝ υπόσχεται να φέρει επανάσταση στον τρόπο με τον οποίο μεταδίδεται και προσλαμβάνεται η γνώση. Μαζί όμως αυξάνονται και τα </a:t>
            </a:r>
            <a:r>
              <a:rPr lang="el-GR" sz="24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ηθικά διλήμματα 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από τη χρήση της νέας τεχνολογίας.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l-GR" sz="2000" u="sng" dirty="0" smtClean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u="sng" dirty="0">
                <a:hlinkClick r:id="rId4" tooltip="Η Τεχνητή Νοημοσύνη στην Τάξη. Η Τάξη της Τεχνητής Νοημοσύνης."/>
              </a:rPr>
              <a:t>Η Τεχνητή Νοημοσύνη στην Τάξη. Η Τάξη της Τεχνητής Νοημοσύνης.</a:t>
            </a:r>
            <a:endParaRPr lang="el-GR" sz="2000" u="sng" dirty="0"/>
          </a:p>
          <a:p>
            <a:pPr>
              <a:buNone/>
            </a:pPr>
            <a:endParaRPr lang="el-GR" sz="2000" u="sng" dirty="0"/>
          </a:p>
        </p:txBody>
      </p:sp>
    </p:spTree>
    <p:extLst>
      <p:ext uri="{BB962C8B-B14F-4D97-AF65-F5344CB8AC3E}">
        <p14:creationId xmlns:p14="http://schemas.microsoft.com/office/powerpoint/2010/main" val="394739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 algn="just">
              <a:buNone/>
            </a:pP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de-DE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αναγκαιότητα επαναπροσανατολισμού  των  φορέων εκπαίδευσης στη Διασπορά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αναγκαιότητα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επαναπροσανατολισμού 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επαναδραστηριοποίησης του Υπουργείου Παιδείας της Ελλάδας</a:t>
            </a:r>
          </a:p>
          <a:p>
            <a:pPr marL="0" indent="0" algn="just">
              <a:buNone/>
            </a:pP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 Notwendigkeit einer </a:t>
            </a:r>
            <a:r>
              <a:rPr lang="de-DE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Umorientierung der Schulträger in der Diaspora</a:t>
            </a:r>
            <a:endParaRPr lang="de-DE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de-DE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Notwendigkeit einer </a:t>
            </a:r>
            <a:r>
              <a:rPr lang="de-DE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Umorientierung  </a:t>
            </a:r>
            <a:r>
              <a:rPr lang="de-DE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 Reaktivierung des griechischen Bildungsministeriums </a:t>
            </a:r>
            <a:endParaRPr lang="el-G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i="1" dirty="0" smtClean="0"/>
              <a:t>       </a:t>
            </a:r>
            <a:r>
              <a:rPr lang="el-GR" i="1" dirty="0" smtClean="0"/>
              <a:t> </a:t>
            </a:r>
            <a:endParaRPr lang="de-DE" i="1" dirty="0">
              <a:solidFill>
                <a:srgbClr val="FF000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733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Ευχαριστίες  </a:t>
            </a:r>
            <a:endParaRPr lang="el-GR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i="1" dirty="0" smtClean="0"/>
          </a:p>
          <a:p>
            <a:endParaRPr lang="de-DE" i="1" dirty="0"/>
          </a:p>
          <a:p>
            <a:r>
              <a:rPr lang="de-DE" i="1" dirty="0" smtClean="0"/>
              <a:t>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 πολύ 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προσοχή σας</a:t>
            </a: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l-G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Vielen   Dank  </a:t>
            </a:r>
            <a:r>
              <a:rPr lang="de-DE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für Ihre Aufmerksamkeit </a:t>
            </a:r>
            <a:r>
              <a:rPr lang="el-GR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l-G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049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62473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l-GR" sz="2800" b="1" dirty="0"/>
              <a:t>ΠΟΛΥΤΕΧΝΕΙΟ </a:t>
            </a:r>
            <a:r>
              <a:rPr lang="el-GR" sz="2800" b="1" dirty="0" smtClean="0"/>
              <a:t>ΚΡΗΤΗΣ</a:t>
            </a:r>
            <a:endParaRPr lang="de-DE" sz="2800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de-DE" sz="2800" b="1" dirty="0" smtClean="0">
                <a:solidFill>
                  <a:srgbClr val="FF0000"/>
                </a:solidFill>
              </a:rPr>
              <a:t>T. H.   KRETA</a:t>
            </a:r>
            <a:endParaRPr lang="de-DE" sz="2800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de-DE" sz="2800" b="1" dirty="0" smtClean="0">
                <a:solidFill>
                  <a:srgbClr val="FF0000"/>
                </a:solidFill>
              </a:rPr>
              <a:t>Zwei </a:t>
            </a:r>
            <a:r>
              <a:rPr lang="de-DE" sz="2800" b="1" dirty="0">
                <a:solidFill>
                  <a:srgbClr val="FF0000"/>
                </a:solidFill>
              </a:rPr>
              <a:t>Führer zur Ausnutzung der  </a:t>
            </a:r>
            <a:r>
              <a:rPr lang="de-DE" sz="2800" b="1" dirty="0" smtClean="0">
                <a:solidFill>
                  <a:srgbClr val="FF0000"/>
                </a:solidFill>
              </a:rPr>
              <a:t>IKT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7" name="Εικόνα 6" descr="https://www.tuc.gr/fileadmin/_processed_/a/c/csm_%CE%9A%CE%95%CE%94%CE%99%CE%9C%CE%91-%CE%9F%CE%94%CE%97%CE%93%CE%9F%CE%99_fc1b2d899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56" y="1772816"/>
            <a:ext cx="7128792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24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/>
          <a:lstStyle/>
          <a:p>
            <a:pPr algn="ctr"/>
            <a:r>
              <a:rPr lang="el-GR" sz="2800" b="1" dirty="0" smtClean="0"/>
              <a:t>Πολυτεχνείο Κρήτης (συνέχεια</a:t>
            </a:r>
            <a:r>
              <a:rPr lang="el-GR" sz="2000" b="1" dirty="0" smtClean="0"/>
              <a:t>)</a:t>
            </a:r>
            <a:endParaRPr lang="de-DE" sz="2000" b="1" dirty="0" smtClean="0"/>
          </a:p>
          <a:p>
            <a:pPr marL="0" indent="0" algn="ctr">
              <a:buNone/>
            </a:pPr>
            <a:r>
              <a:rPr lang="el-GR" sz="1600" b="1" u="sng" dirty="0" smtClean="0">
                <a:hlinkClick r:id="rId3"/>
              </a:rPr>
              <a:t>https</a:t>
            </a:r>
            <a:r>
              <a:rPr lang="el-GR" sz="1600" b="1" u="sng" dirty="0">
                <a:hlinkClick r:id="rId3"/>
              </a:rPr>
              <a:t>://www.tuc.gr/el/to-polytechneio/symbainei-sto-polytechneio/item/odigoi-axiopoiisis-ton-technologion-pliroforias-kai-epikoinonias-tpe-stin-ekpaideysi-apo-to-kedima-toy-polytechneioy-kritis-anoikti-diadiktyaki-ekdilosi-paroysiasis-13-dekembrioy-2024-1800-2100</a:t>
            </a:r>
            <a:r>
              <a:rPr lang="el-GR" sz="1600" b="1" dirty="0"/>
              <a:t> </a:t>
            </a:r>
            <a:endParaRPr lang="el-GR" sz="1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b="1" dirty="0" smtClean="0"/>
          </a:p>
          <a:p>
            <a:r>
              <a:rPr lang="el-GR" sz="2000" b="1" dirty="0" smtClean="0"/>
              <a:t>Σύντομα </a:t>
            </a:r>
            <a:r>
              <a:rPr lang="el-GR" sz="2000" b="1" dirty="0"/>
              <a:t>Περιεχόμενα Α’ Οδηγού</a:t>
            </a:r>
            <a:endParaRPr lang="el-GR" sz="2000" dirty="0"/>
          </a:p>
          <a:p>
            <a:r>
              <a:rPr lang="el-GR" sz="2000" b="1" dirty="0"/>
              <a:t>Οδηγός ενίσχυσης της Διαδραστικότητας στη διδασκαλία &amp; μάθηση με αξιοποίηση των </a:t>
            </a:r>
            <a:r>
              <a:rPr lang="el-GR" sz="2800" b="1" dirty="0" smtClean="0">
                <a:solidFill>
                  <a:srgbClr val="FF0000"/>
                </a:solidFill>
              </a:rPr>
              <a:t>ΤΠΕ </a:t>
            </a:r>
            <a:r>
              <a:rPr lang="de-DE" sz="2800" b="1" dirty="0">
                <a:solidFill>
                  <a:srgbClr val="FF0000"/>
                </a:solidFill>
              </a:rPr>
              <a:t> </a:t>
            </a:r>
            <a:r>
              <a:rPr lang="de-DE" sz="2800" b="1" dirty="0" smtClean="0">
                <a:solidFill>
                  <a:srgbClr val="FF0000"/>
                </a:solidFill>
              </a:rPr>
              <a:t> </a:t>
            </a:r>
            <a:r>
              <a:rPr lang="el-GR" sz="2800" b="1" dirty="0" smtClean="0">
                <a:solidFill>
                  <a:srgbClr val="FF0000"/>
                </a:solidFill>
              </a:rPr>
              <a:t>(</a:t>
            </a:r>
            <a:r>
              <a:rPr lang="de-DE" sz="2800" b="1" dirty="0" smtClean="0">
                <a:solidFill>
                  <a:srgbClr val="FF0000"/>
                </a:solidFill>
              </a:rPr>
              <a:t>IKT,</a:t>
            </a:r>
            <a:r>
              <a:rPr lang="el-GR" sz="2800" b="1" dirty="0" smtClean="0">
                <a:solidFill>
                  <a:srgbClr val="FF0000"/>
                </a:solidFill>
              </a:rPr>
              <a:t> </a:t>
            </a:r>
            <a:r>
              <a:rPr lang="de-DE" sz="2800" b="1" dirty="0" smtClean="0">
                <a:solidFill>
                  <a:srgbClr val="FF0000"/>
                </a:solidFill>
              </a:rPr>
              <a:t>ICT)</a:t>
            </a:r>
            <a:endParaRPr lang="el-GR" sz="2800" b="1" dirty="0">
              <a:solidFill>
                <a:srgbClr val="FF0000"/>
              </a:solidFill>
            </a:endParaRPr>
          </a:p>
          <a:p>
            <a:r>
              <a:rPr lang="en-GB" sz="2000" b="1" dirty="0"/>
              <a:t>1. </a:t>
            </a:r>
            <a:r>
              <a:rPr lang="el-GR" sz="2000" b="1" dirty="0"/>
              <a:t>Η</a:t>
            </a:r>
            <a:r>
              <a:rPr lang="en-GB" sz="2000" b="1" dirty="0"/>
              <a:t>5P</a:t>
            </a:r>
            <a:endParaRPr lang="el-GR" sz="2000" dirty="0"/>
          </a:p>
          <a:p>
            <a:r>
              <a:rPr lang="en-GB" sz="2000" b="1" dirty="0"/>
              <a:t>2. BOOK CREATOR</a:t>
            </a:r>
            <a:endParaRPr lang="el-GR" sz="2000" dirty="0"/>
          </a:p>
          <a:p>
            <a:r>
              <a:rPr lang="en-GB" sz="2000" b="1" dirty="0"/>
              <a:t>3. KAHOOT!</a:t>
            </a:r>
            <a:endParaRPr lang="el-GR" sz="2000" dirty="0"/>
          </a:p>
          <a:p>
            <a:r>
              <a:rPr lang="en-GB" sz="2000" b="1" dirty="0"/>
              <a:t>4. SOCRATIVE</a:t>
            </a:r>
            <a:endParaRPr lang="el-GR" sz="2000" dirty="0"/>
          </a:p>
          <a:p>
            <a:r>
              <a:rPr lang="en-GB" sz="2000" b="1" dirty="0"/>
              <a:t>5. PADLET</a:t>
            </a:r>
            <a:endParaRPr lang="el-GR" sz="2000" dirty="0"/>
          </a:p>
          <a:p>
            <a:r>
              <a:rPr lang="el-GR" sz="2000" b="1" dirty="0"/>
              <a:t>6. </a:t>
            </a:r>
            <a:r>
              <a:rPr lang="en-GB" sz="2000" b="1" dirty="0"/>
              <a:t>AI ASSISTANT </a:t>
            </a:r>
            <a:r>
              <a:rPr lang="el-GR" sz="2000" b="1" dirty="0"/>
              <a:t>και </a:t>
            </a:r>
            <a:r>
              <a:rPr lang="en-GB" sz="2000" b="1" dirty="0"/>
              <a:t>CHATGPT</a:t>
            </a:r>
            <a:endParaRPr lang="el-GR" sz="2000" dirty="0"/>
          </a:p>
          <a:p>
            <a:r>
              <a:rPr lang="el-GR" sz="2000" b="1" dirty="0"/>
              <a:t>7. SLIDO</a:t>
            </a:r>
            <a:endParaRPr lang="el-GR" sz="20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982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08712"/>
          </a:xfrm>
        </p:spPr>
        <p:txBody>
          <a:bodyPr/>
          <a:lstStyle/>
          <a:p>
            <a:endParaRPr lang="el-GR" sz="2000" b="1" dirty="0" smtClean="0"/>
          </a:p>
          <a:p>
            <a:pPr algn="ctr"/>
            <a:r>
              <a:rPr lang="el-GR" b="1" dirty="0"/>
              <a:t>Πολυτεχνείο Κρήτης (συνέχεια</a:t>
            </a:r>
            <a:r>
              <a:rPr lang="el-GR" b="1" dirty="0" smtClean="0"/>
              <a:t>)</a:t>
            </a:r>
          </a:p>
          <a:p>
            <a:r>
              <a:rPr lang="el-GR" sz="2000" b="1" dirty="0" smtClean="0"/>
              <a:t>Σύντομα </a:t>
            </a:r>
            <a:r>
              <a:rPr lang="el-GR" sz="2000" b="1" dirty="0"/>
              <a:t>Περιεχόμενα Β’ Οδηγού</a:t>
            </a:r>
            <a:endParaRPr lang="el-GR" sz="2000" dirty="0"/>
          </a:p>
          <a:p>
            <a:r>
              <a:rPr lang="el-GR" sz="2000" b="1" dirty="0"/>
              <a:t>Οδηγός ενίσχυσης της  Συμμετοχικότητας στη διδασκαλία &amp; μάθηση σε διά ζώσης και εξ αποστάσεως μαθήματα με αξιοποίηση των ΤΠΕ</a:t>
            </a:r>
            <a:endParaRPr lang="el-GR" sz="2000" dirty="0"/>
          </a:p>
          <a:p>
            <a:r>
              <a:rPr lang="en-GB" sz="2000" b="1" dirty="0"/>
              <a:t>1. SLACK</a:t>
            </a:r>
            <a:endParaRPr lang="el-GR" sz="2000" dirty="0"/>
          </a:p>
          <a:p>
            <a:r>
              <a:rPr lang="en-GB" sz="2000" b="1" dirty="0"/>
              <a:t>2. TEAMS</a:t>
            </a:r>
            <a:endParaRPr lang="el-GR" sz="2000" dirty="0"/>
          </a:p>
          <a:p>
            <a:r>
              <a:rPr lang="en-GB" sz="2000" b="1" dirty="0"/>
              <a:t>3. TRELLO</a:t>
            </a:r>
            <a:endParaRPr lang="el-GR" sz="2000" dirty="0"/>
          </a:p>
          <a:p>
            <a:r>
              <a:rPr lang="en-GB" sz="2000" b="1" dirty="0"/>
              <a:t>4. CHAT</a:t>
            </a:r>
            <a:endParaRPr lang="el-GR" sz="2000" dirty="0"/>
          </a:p>
          <a:p>
            <a:r>
              <a:rPr lang="en-GB" sz="2000" b="1" dirty="0"/>
              <a:t>5. DOODLE</a:t>
            </a:r>
            <a:endParaRPr lang="el-GR" sz="2000" dirty="0"/>
          </a:p>
          <a:p>
            <a:r>
              <a:rPr lang="en-GB" sz="2000" b="1" dirty="0"/>
              <a:t>6. WETRANSFER</a:t>
            </a:r>
            <a:endParaRPr lang="el-GR" sz="2000" dirty="0"/>
          </a:p>
          <a:p>
            <a:r>
              <a:rPr lang="en-GB" sz="2000" b="1" dirty="0"/>
              <a:t>7. GOOGLE DRIVE</a:t>
            </a:r>
            <a:endParaRPr lang="el-GR" sz="2000" dirty="0"/>
          </a:p>
          <a:p>
            <a:r>
              <a:rPr lang="en-GB" sz="2000" b="1" dirty="0"/>
              <a:t>8. GOOGLE DOCS</a:t>
            </a:r>
            <a:endParaRPr lang="el-GR" sz="2000" dirty="0"/>
          </a:p>
          <a:p>
            <a:r>
              <a:rPr lang="en-GB" sz="2000" b="1" dirty="0"/>
              <a:t>9. GOOGLE FORMS</a:t>
            </a:r>
            <a:endParaRPr lang="el-GR" sz="2000" dirty="0"/>
          </a:p>
          <a:p>
            <a:r>
              <a:rPr lang="en-GB" sz="2000" b="1" dirty="0"/>
              <a:t>10. QUIZ </a:t>
            </a:r>
            <a:r>
              <a:rPr lang="el-GR" sz="2000" b="1" dirty="0"/>
              <a:t>και</a:t>
            </a:r>
            <a:r>
              <a:rPr lang="en-GB" sz="2000" b="1" dirty="0"/>
              <a:t> TEST </a:t>
            </a:r>
            <a:r>
              <a:rPr lang="el-GR" sz="2000" b="1" dirty="0"/>
              <a:t>στο</a:t>
            </a:r>
            <a:r>
              <a:rPr lang="en-GB" sz="2000" b="1" dirty="0"/>
              <a:t> e CLASS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09283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232248"/>
          </a:xfrm>
        </p:spPr>
        <p:txBody>
          <a:bodyPr/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sz="3200" b="1" dirty="0">
                <a:solidFill>
                  <a:srgbClr val="FF0000"/>
                </a:solidFill>
              </a:rPr>
              <a:t>ΚΕΔΙΒΙΜ, Πανεπιστήμιο Κρήτης</a:t>
            </a:r>
            <a:r>
              <a:rPr lang="el-GR" sz="3200" dirty="0">
                <a:solidFill>
                  <a:srgbClr val="FF0000"/>
                </a:solidFill>
              </a:rPr>
              <a:t/>
            </a:r>
            <a:br>
              <a:rPr lang="el-GR" sz="3200" dirty="0">
                <a:solidFill>
                  <a:srgbClr val="FF0000"/>
                </a:solidFill>
              </a:rPr>
            </a:br>
            <a:r>
              <a:rPr lang="el-GR" sz="2000" i="1" dirty="0"/>
              <a:t>(Εργαστήριο Προηγμένων Μαθησιακών Τεχνολογιών στη Δια Βίου και Εξ Αποστάσεως Εκπαίδευση Ε.ΔΙ.Β.Ε.Α)</a:t>
            </a:r>
            <a:r>
              <a:rPr lang="el-GR" sz="2000" dirty="0"/>
              <a:t/>
            </a:r>
            <a:br>
              <a:rPr lang="el-GR" sz="2000" dirty="0"/>
            </a:br>
            <a:r>
              <a:rPr lang="el-GR" sz="1600" u="sng" dirty="0">
                <a:hlinkClick r:id="rId2"/>
              </a:rPr>
              <a:t>https://kedivim.uoc.gr/index.php/el/programmata/ola-ta-programmata/ana-thematiko-pedio/anthropistikes-epistimes-kai-texnes/329-anthropokentriki-texniti-noimosyni-stin-ekpaidefsi-metasximatizontas-ton-tropo-me-ton-opoio-didaskoume-kai-mathainoume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2348880"/>
            <a:ext cx="5715000" cy="4430266"/>
          </a:xfrm>
        </p:spPr>
      </p:pic>
    </p:spTree>
    <p:extLst>
      <p:ext uri="{BB962C8B-B14F-4D97-AF65-F5344CB8AC3E}">
        <p14:creationId xmlns:p14="http://schemas.microsoft.com/office/powerpoint/2010/main" val="341454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01019"/>
          </a:xfrm>
        </p:spPr>
        <p:txBody>
          <a:bodyPr/>
          <a:lstStyle/>
          <a:p>
            <a:r>
              <a:rPr lang="el-GR" sz="3200" i="1" dirty="0" smtClean="0">
                <a:solidFill>
                  <a:srgbClr val="FF0000"/>
                </a:solidFill>
              </a:rPr>
              <a:t/>
            </a:r>
            <a:br>
              <a:rPr lang="el-GR" sz="3200" i="1" dirty="0" smtClean="0">
                <a:solidFill>
                  <a:srgbClr val="FF0000"/>
                </a:solidFill>
              </a:rPr>
            </a:br>
            <a:r>
              <a:rPr lang="el-GR" sz="3200" i="1" dirty="0">
                <a:solidFill>
                  <a:srgbClr val="FF0000"/>
                </a:solidFill>
              </a:rPr>
              <a:t/>
            </a:r>
            <a:br>
              <a:rPr lang="el-GR" sz="3200" i="1" dirty="0">
                <a:solidFill>
                  <a:srgbClr val="FF0000"/>
                </a:solidFill>
              </a:rPr>
            </a:br>
            <a:r>
              <a:rPr lang="el-GR" sz="3200" i="1" dirty="0" smtClean="0">
                <a:solidFill>
                  <a:srgbClr val="FF0000"/>
                </a:solidFill>
              </a:rPr>
              <a:t>Πανεπιστήμιο Κρήτης</a:t>
            </a:r>
            <a:r>
              <a:rPr lang="el-GR" sz="2000" i="1" dirty="0" smtClean="0"/>
              <a:t/>
            </a:r>
            <a:br>
              <a:rPr lang="el-GR" sz="2000" i="1" dirty="0" smtClean="0"/>
            </a:br>
            <a:r>
              <a:rPr lang="el-GR" sz="2000" b="1" i="1" dirty="0" err="1" smtClean="0"/>
              <a:t>Τάλως</a:t>
            </a:r>
            <a:r>
              <a:rPr lang="el-GR" sz="2000" b="1" i="1" dirty="0" smtClean="0"/>
              <a:t> </a:t>
            </a:r>
            <a:r>
              <a:rPr lang="el-GR" sz="2000" b="1" i="1" dirty="0"/>
              <a:t>- Τεχνητή Νοημοσύνη για τις Ανθρωπιστικές και Κοινωνικές </a:t>
            </a:r>
            <a:r>
              <a:rPr lang="el-GR" sz="2000" b="1" i="1" dirty="0" smtClean="0"/>
              <a:t>Επιστήμες   </a:t>
            </a:r>
            <a:r>
              <a:rPr lang="de-DE" sz="2000" dirty="0" smtClean="0">
                <a:hlinkClick r:id="rId2"/>
              </a:rPr>
              <a:t>https</a:t>
            </a:r>
            <a:r>
              <a:rPr lang="de-DE" sz="2000" dirty="0">
                <a:hlinkClick r:id="rId2"/>
              </a:rPr>
              <a:t>://talos-ai4ssh.uoc.gr/</a:t>
            </a:r>
            <a:r>
              <a:rPr lang="el-GR" sz="2000" dirty="0"/>
              <a:t/>
            </a:r>
            <a:br>
              <a:rPr lang="el-GR" sz="2000" dirty="0"/>
            </a:br>
            <a:r>
              <a:rPr lang="el-GR" sz="2000" b="1" dirty="0" smtClean="0"/>
              <a:t/>
            </a:r>
            <a:br>
              <a:rPr lang="el-GR" sz="2000" b="1" dirty="0" smtClean="0"/>
            </a:br>
            <a:endParaRPr lang="el-GR" sz="2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95500" cy="762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715071"/>
            <a:ext cx="8928992" cy="514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9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4793</TotalTime>
  <Words>739</Words>
  <Application>Microsoft Office PowerPoint</Application>
  <PresentationFormat>Προβολή στην οθόνη (4:3)</PresentationFormat>
  <Paragraphs>166</Paragraphs>
  <Slides>41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6" baseType="lpstr">
      <vt:lpstr>Arial</vt:lpstr>
      <vt:lpstr>Calibri</vt:lpstr>
      <vt:lpstr>Times New Roman</vt:lpstr>
      <vt:lpstr>Wingdings</vt:lpstr>
      <vt:lpstr>Θέμα του Office</vt:lpstr>
      <vt:lpstr>Παρουσίαση του PowerPoint</vt:lpstr>
      <vt:lpstr>ΜΕΡΟΣ ΔΕΥΤΕΡΟ/ ZWEITER TEIL ΠΕΡΙΕΧΟΜΕΝΑ &amp;ΜΕΣΑ / ΙΝΗΑLΤΕ &amp; MEDIEN</vt:lpstr>
      <vt:lpstr>Προεδρία ης Κυβέρνησης  Ειδική Γραμματεία Μακροπρόθεσμου Σχεδιασμού Regierungsamt Sondersekretariat für langfristige Planung file:///C:/Users/damanak/Desktop/Sxedio_gia_tin_metavasi_TN_Gr.pdf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 ΚΕΔΙΒΙΜ, Πανεπιστήμιο Κρήτης (Εργαστήριο Προηγμένων Μαθησιακών Τεχνολογιών στη Δια Βίου και Εξ Αποστάσεως Εκπαίδευση Ε.ΔΙ.Β.Ε.Α) https://kedivim.uoc.gr/index.php/el/programmata/ola-ta-programmata/ana-thematiko-pedio/anthropistikes-epistimes-kai-texnes/329-anthropokentriki-texniti-noimosyni-stin-ekpaidefsi-metasximatizontas-ton-tropo-me-ton-opoio-didaskoume-kai-mathainoume </vt:lpstr>
      <vt:lpstr>  Πανεπιστήμιο Κρήτης Τάλως - Τεχνητή Νοημοσύνη για τις Ανθρωπιστικές και Κοινωνικές Επιστήμες   https://talos-ai4ssh.uoc.gr/  </vt:lpstr>
      <vt:lpstr> ΠΑΝΕΠΙΣΤΗΜΙΟ ΔΗΤΙΚΗΣ ΑΤΤΙΚΗΣ/ Universität von Westattika https://ehttps://www.uniwa.gr/kek.gr/seminaria/techniti-noimosyni-stin-ekpaidefsi/ </vt:lpstr>
      <vt:lpstr>Πανεπιστήμιο Πατρών/ΕΚΕΚ ΑΤΗΕΝΑ https://ekek.gr/seminaria/techniti-noimosyni-stin-ekpaidefsi/?utm_source=google&amp;utm_medium=cpc&amp;utm_campaign=%CE%A4%CE%9D+%CF%83%CF%84%CE%B7%CE%BD+%CE%95%CE%BA%CF%80%CE%B1%CE%AF%CE%B4%CE%B5%CF%85%CF%83%CE%B7+-+Search&amp;utm_content=search&amp;gad_source=1  Τεχνητή Νοημοσύνη στην Εκπαίδευση</vt:lpstr>
      <vt:lpstr>ΠΕΡΙΕΧΟΜΕΝΑ &amp;ΜΕΣΑ  (συνέχεια)  ΙΝΗΑΛΤΕ &amp; MEDIEN (Fortsetzung)</vt:lpstr>
      <vt:lpstr>ΠΕΡΙΕΧΟΜΕΝΑ &amp;ΜΕΣΑ  (συνέχεια)  ΙΝΗΑΛΤΕ &amp; MEDIEN (Fortsetzung)</vt:lpstr>
      <vt:lpstr>Ινστιτούτο Τεχνολογίας Υπολογιστών &amp; Εκδόσεων (ΙΤΥΕ) «Διόφαντος», (φορέας υπαγόμενος στο Υπουργείο Παιδείας, σύμφωνα με τον νόμο 3966/11 https://publications.cti.gr/</vt:lpstr>
      <vt:lpstr>ΙΤΥΕ «Διόφαντος» (συνέχεια) Σύνολο τίτλων  βιβλίων για εξωτερικό 178 </vt:lpstr>
      <vt:lpstr> Εργαστήριο Διαπολιτισμικών και Μεταναστευτικών Μελετών  (ΕΔΙΑΜΜΕ) https://www.ediamme.edc.uoc.gr/diaspora/index.php?option=com_content&amp;view=category&amp;id=118&amp;lang=el  </vt:lpstr>
      <vt:lpstr>ΕΔΙΑΜΜΕ (συνέχεια) </vt:lpstr>
      <vt:lpstr>Παρουσίαση του PowerPoint</vt:lpstr>
      <vt:lpstr>Παρουσίαση του PowerPoint</vt:lpstr>
      <vt:lpstr>Παρουσίαση του PowerPoint</vt:lpstr>
      <vt:lpstr>ΕΔΙΑΜΜΕ (συνέχεια) </vt:lpstr>
      <vt:lpstr>ΕΔΙΑΜΜΕ (συνέχεια) </vt:lpstr>
      <vt:lpstr>ΕΔΙΑΜΜΕ (συνέχεια) </vt:lpstr>
      <vt:lpstr> 1ο Μάθημα: Καλημέρα </vt:lpstr>
      <vt:lpstr>ΕΔΙΑΜΜΕ (συνέχεια)  https://www.ediamme.edc.uoc.gr/index.php/%CE%B5%CE%BA%CF%80%CE%B1%CE%B9%CE%B4%CE%B5%CF%85%CF%84%CE%B9%CE%BA%CF%8C-%CF%85%CE%BB%CE%B9%CE%BA%CF%8C  </vt:lpstr>
      <vt:lpstr>Η Πύλη για την ελληνική γλώσσα Portal für die Griechische  Sprache https://www.greek-language.gr/certification/    </vt:lpstr>
      <vt:lpstr>Ιδιωτικές πρωτοβουλίες στην Ελλάδα/ Privatinitiativen in  Griechenland  </vt:lpstr>
      <vt:lpstr>Παρουσίαση του PowerPoint</vt:lpstr>
      <vt:lpstr>Πλατφόρμες εκτός Ελλάδας/ Platformen außerhalb Griechenlands </vt:lpstr>
      <vt:lpstr> https://staellinika.com/en/home </vt:lpstr>
      <vt:lpstr>https://greeklanguage.ca/el/ ΙΔΡΥΜΑ  ΕΛΛΗΝΙΚΗΣ ΚΛΗΡΟΝΟΜΙΑΣ,  CA </vt:lpstr>
      <vt:lpstr> https://www.greek123.com/  Papaloizos Publications, USA </vt:lpstr>
      <vt:lpstr>https://www.greek123.com/</vt:lpstr>
      <vt:lpstr> https://www.ellinopoula.com/el/  </vt:lpstr>
      <vt:lpstr>ΧΡΗΣΗ  ΤΗΣ ΤΝ/ EISATZ von KI </vt:lpstr>
      <vt:lpstr> Σύνοψη/Zusammenfassung   </vt:lpstr>
      <vt:lpstr>Παρουσίαση του PowerPoint</vt:lpstr>
      <vt:lpstr>Παρουσίαση του PowerPoint</vt:lpstr>
      <vt:lpstr> Σύνοψη/Zusammenfassung  (συνέχεια/Fortsetzung) </vt:lpstr>
      <vt:lpstr>Παρουσίαση του PowerPoint</vt:lpstr>
      <vt:lpstr>Ευχαριστίες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Windows User</dc:creator>
  <cp:lastModifiedBy>Hewlett-Packard Company</cp:lastModifiedBy>
  <cp:revision>399</cp:revision>
  <dcterms:created xsi:type="dcterms:W3CDTF">2008-03-11T07:07:20Z</dcterms:created>
  <dcterms:modified xsi:type="dcterms:W3CDTF">2025-03-12T16:35:40Z</dcterms:modified>
</cp:coreProperties>
</file>